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361" r:id="rId4"/>
    <p:sldId id="284" r:id="rId5"/>
    <p:sldId id="283" r:id="rId6"/>
    <p:sldId id="356" r:id="rId7"/>
    <p:sldId id="285" r:id="rId8"/>
    <p:sldId id="286" r:id="rId9"/>
    <p:sldId id="287" r:id="rId10"/>
    <p:sldId id="362" r:id="rId11"/>
    <p:sldId id="288" r:id="rId12"/>
    <p:sldId id="289" r:id="rId13"/>
    <p:sldId id="363" r:id="rId14"/>
    <p:sldId id="308" r:id="rId15"/>
    <p:sldId id="309" r:id="rId16"/>
    <p:sldId id="290" r:id="rId17"/>
    <p:sldId id="291" r:id="rId18"/>
    <p:sldId id="292" r:id="rId19"/>
    <p:sldId id="293" r:id="rId20"/>
    <p:sldId id="364" r:id="rId21"/>
    <p:sldId id="294" r:id="rId22"/>
    <p:sldId id="295" r:id="rId23"/>
    <p:sldId id="365" r:id="rId24"/>
    <p:sldId id="296" r:id="rId25"/>
    <p:sldId id="304" r:id="rId26"/>
    <p:sldId id="305" r:id="rId27"/>
    <p:sldId id="298" r:id="rId28"/>
    <p:sldId id="31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28"/>
    <p:restoredTop sz="94674"/>
  </p:normalViewPr>
  <p:slideViewPr>
    <p:cSldViewPr snapToGrid="0" snapToObjects="1" showGuides="1">
      <p:cViewPr varScale="1">
        <p:scale>
          <a:sx n="111" d="100"/>
          <a:sy n="111" d="100"/>
        </p:scale>
        <p:origin x="224" y="4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AAAE7-A48B-0D48-9381-9B5A1906D616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5AD0-0110-9143-A450-99D5B20FD69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72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A81-629D-8149-9547-6B5AB8A30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E7814-65E2-324B-8A7C-3FC3DDF2D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0BD3A-24D8-9B49-B311-B8ACA4D8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679D-E30D-6E4A-BD55-3F0E4799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4EEEE-38CA-994D-B9AB-4920FD02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4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A058-1981-5247-B0EB-31C8567A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32954-E25D-C64B-9788-43ED99304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27149-7D17-C142-A5AC-BFC43703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3699-CDA7-1745-B14B-A54DE7D81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D18E-6509-014A-BEA3-617C595D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41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F8D54-70FA-4747-9994-4CEFBC3EF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D3BE1-7DF9-2340-A9AE-4F914F5A5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8F546-F63C-5A41-957C-5F537D31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909AD-C85D-EF4C-BEE2-A9D5E55E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885A5-6215-4E44-AF68-0FB46E5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221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048B-0D09-D54F-9E62-B516065F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91E34-7CD5-D94D-B56F-E8EB879E0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BED4-ECD2-EE49-A2E7-256D40BE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656A-BE05-8B4A-9C82-CABD995E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C154-64B9-3C4C-B6FB-B933928A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30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5B4-AC88-C248-9EDB-C4EA7A58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1C8B-AEEB-2F4B-A8EA-D4FB4A571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9B858-B1F7-4E4C-96AE-4B43C12D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930B5-B4A0-994A-9037-D6470F5A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8CE30-2296-8148-8F6C-66114DBA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386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BA49-A0D7-3B4A-BEF4-8D021F23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0EF71-58D8-B54B-8031-AE5D83C4F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3DC84-AC34-C443-9A78-69EA61DF5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CFB62-B7AD-2242-9B25-A8B3317B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F761A-E76A-1F4E-A2A4-FB069D66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CD6F5-B19B-EB48-8B4F-B5207C9F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34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CF73-F783-D146-BF52-B9F8C40F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ECE57-FD69-CB4D-B9BA-7758D14B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67BC-5EE9-7542-BF3D-ADCDC3D7D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72DEF5-1C2C-784B-92C8-79F6D2AEF3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A79BBC-9EFA-6D4B-A696-A32F8E2A82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D4F1-3426-3F4F-98EF-2974D337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0FBAF3-68CC-1246-B606-6B35FDF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DDA18-206E-3242-94F4-D4A31916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78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CF3-4DA0-DE4E-8AE9-F2FA17FE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DC94-93C3-A047-8689-B5177788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0D2A8-3483-E642-B6B2-130C75856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C97BE-FC82-B248-823E-206F43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53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1FDBD-5DF2-8741-8880-63BBB64D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BA9D7A-C5C0-4142-BD42-60513DAB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B6FB7-5429-B742-8BF2-3E24C9AE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99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77DA-CF65-CA41-AE71-1F0BD4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C37CF-E7E8-3445-B60A-1D25E0C3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ECD01-3AD1-9246-A426-096F3847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5C670-44FA-3446-8B2C-2EF1C9A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29B2A-0CC4-E549-B6A7-10E34884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BF3EF-DF83-A047-BE82-AC23A7ED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33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A1EF-60B5-F348-B336-D8A3B62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973E5-C63D-6149-980E-4FC5D5E24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05034-8C2C-2547-81E8-2A23F96EE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ECF1F-595D-4A4C-972A-122AF819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39B10-5910-F647-BBFD-F25DCE54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CF143-BA58-EE47-9D29-0B1E1CD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48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FA3B79-42FD-364A-AF34-0EB544B5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78A51-2828-304C-AB7E-21C521F3E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3CD12-5EF3-6C40-92B5-7CAB80A7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F9B6C-CCB1-5E43-A8A6-C94C3F8F2CC4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4CEC0-880F-F042-94A6-BAAAAC721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52B8-AB71-7147-94DA-78AC883D3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773E3-68F2-F14B-86E2-1A4C07D064AF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25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data.paris.fr/explore/dataset/les-arbre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ring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assrooms.com/en/courses/235344-apprenez-a-programmer-en-python" TargetMode="External"/><Relationship Id="rId2" Type="http://schemas.openxmlformats.org/officeDocument/2006/relationships/hyperlink" Target="http://www.python-course.e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F18DE-C590-4E49-846E-31A65743B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- UPEM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C82A7-4660-C94B-85A3-9D7569265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python python python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F090F-7865-034A-BA56-4B213C3C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14" y="0"/>
            <a:ext cx="604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CD8D-298B-2F49-A48D-59EAC8F81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Est-ce que 2 variables sont égales ?</a:t>
            </a:r>
          </a:p>
          <a:p>
            <a:pPr lvl="1"/>
            <a:r>
              <a:rPr lang="fr-FR"/>
              <a:t>a == b</a:t>
            </a:r>
          </a:p>
          <a:p>
            <a:r>
              <a:rPr lang="fr-FR"/>
              <a:t>Est-ce que 2 variables sont différentes ?</a:t>
            </a:r>
          </a:p>
          <a:p>
            <a:pPr lvl="1"/>
            <a:r>
              <a:rPr lang="fr-FR"/>
              <a:t>a != b</a:t>
            </a:r>
          </a:p>
          <a:p>
            <a:r>
              <a:rPr lang="fr-FR"/>
              <a:t>Superieur à :</a:t>
            </a:r>
          </a:p>
          <a:p>
            <a:pPr lvl="1"/>
            <a:r>
              <a:rPr lang="fr-FR"/>
              <a:t>a &gt; b</a:t>
            </a:r>
          </a:p>
          <a:p>
            <a:r>
              <a:rPr lang="fr-FR"/>
              <a:t>Inférieur à :</a:t>
            </a:r>
          </a:p>
          <a:p>
            <a:pPr lvl="1"/>
            <a:r>
              <a:rPr lang="fr-FR"/>
              <a:t>a &lt; b</a:t>
            </a:r>
          </a:p>
          <a:p>
            <a:endParaRPr lang="fr-FR"/>
          </a:p>
          <a:p>
            <a:pPr marL="457200" lvl="1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A294BCB-065F-7448-9002-F4CE6F0E71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Opérateurs Booléens</a:t>
            </a:r>
          </a:p>
        </p:txBody>
      </p:sp>
    </p:spTree>
    <p:extLst>
      <p:ext uri="{BB962C8B-B14F-4D97-AF65-F5344CB8AC3E}">
        <p14:creationId xmlns:p14="http://schemas.microsoft.com/office/powerpoint/2010/main" val="40136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1457739" y="1562190"/>
            <a:ext cx="8938341" cy="3046988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(age_alexis ==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print("c'est pas vrai")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(age_alexis &lt; age_faissal):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print("ça m'étonnerait!")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print("Ok mais ça me rajeunit pas tout ça")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C5820-A40A-D443-AB97-933DCA0F5F06}"/>
              </a:ext>
            </a:extLst>
          </p:cNvPr>
          <p:cNvSpPr txBox="1"/>
          <p:nvPr/>
        </p:nvSpPr>
        <p:spPr>
          <a:xfrm>
            <a:off x="1053296" y="5194964"/>
            <a:ext cx="7919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highlight>
                  <a:srgbClr val="FFFF00"/>
                </a:highlight>
              </a:rPr>
              <a:t>=&gt; Il n'y a pas de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fr-FR" sz="3200">
                <a:highlight>
                  <a:srgbClr val="FFFF00"/>
                </a:highlight>
              </a:rPr>
              <a:t> ou </a:t>
            </a:r>
            <a:r>
              <a:rPr lang="fr-FR" sz="32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switch</a:t>
            </a:r>
            <a:r>
              <a:rPr lang="fr-FR" sz="3200">
                <a:highlight>
                  <a:srgbClr val="FFFF00"/>
                </a:highlight>
              </a:rPr>
              <a:t> en python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2F1DE1-8542-934F-973E-353A412245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Logique conditionnelle</a:t>
            </a:r>
          </a:p>
        </p:txBody>
      </p:sp>
    </p:spTree>
    <p:extLst>
      <p:ext uri="{BB962C8B-B14F-4D97-AF65-F5344CB8AC3E}">
        <p14:creationId xmlns:p14="http://schemas.microsoft.com/office/powerpoint/2010/main" val="4044102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966484" y="1548938"/>
            <a:ext cx="10387315" cy="255454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Etant donné 2 variables, un float et un string, écrire les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testent leurs 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3200">
                <a:cs typeface="Courier New" panose="02070309020205020404" pitchFamily="49" charset="0"/>
              </a:rPr>
              <a:t>) et inégalités (</a:t>
            </a:r>
            <a:r>
              <a:rPr lang="fr-FR" sz="32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sz="3200">
                <a:cs typeface="Courier New" panose="020703090202050204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3200">
                <a:cs typeface="Courier New" panose="02070309020205020404" pitchFamily="49" charset="0"/>
              </a:rPr>
              <a:t>qui affiche un message dans les différents cas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3200"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1CCF4-AEA5-E944-A29C-596E0A6A1E24}"/>
              </a:ext>
            </a:extLst>
          </p:cNvPr>
          <p:cNvSpPr txBox="1"/>
          <p:nvPr/>
        </p:nvSpPr>
        <p:spPr>
          <a:xfrm>
            <a:off x="1298713" y="4916557"/>
            <a:ext cx="870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Par exemple,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meteo, prevision de pluie ou de soleil et prevision de temperature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58F20E-3C90-CD4E-94CC-EEB9B239CB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341120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BEA443-3C9D-C040-A45A-B425E0DEB7C4}"/>
              </a:ext>
            </a:extLst>
          </p:cNvPr>
          <p:cNvSpPr/>
          <p:nvPr/>
        </p:nvSpPr>
        <p:spPr>
          <a:xfrm>
            <a:off x="874643" y="1085526"/>
            <a:ext cx="9541566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sz="2400"/>
              <a:t>Ce script comporte 4 erreurs de syntax. </a:t>
            </a:r>
            <a:br>
              <a:rPr lang="fr-FR" sz="2400"/>
            </a:br>
            <a:r>
              <a:rPr lang="fr-FR" sz="2400"/>
              <a:t>Saurez vous les trouver toutes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886C33-65DC-C344-8F04-326B0CBA3AD1}"/>
              </a:ext>
            </a:extLst>
          </p:cNvPr>
          <p:cNvSpPr/>
          <p:nvPr/>
        </p:nvSpPr>
        <p:spPr>
          <a:xfrm>
            <a:off x="1828800" y="2769635"/>
            <a:ext cx="9607827" cy="3416320"/>
          </a:xfrm>
          <a:prstGeom prst="rect">
            <a:avLst/>
          </a:prstGeom>
          <a:ln w="28575">
            <a:solidFill>
              <a:schemeClr val="accent6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fr-FR" sz="2400">
                <a:latin typeface="Courier" pitchFamily="2" charset="0"/>
              </a:rPr>
              <a:t>hauteur = 50</a:t>
            </a:r>
          </a:p>
          <a:p>
            <a:endParaRPr lang="fr-FR" sz="2400">
              <a:solidFill>
                <a:srgbClr val="FF0000"/>
              </a:solidFill>
              <a:latin typeface="Courier" pitchFamily="2" charset="0"/>
            </a:endParaRPr>
          </a:p>
          <a:p>
            <a:r>
              <a:rPr lang="fr-FR" sz="2400">
                <a:latin typeface="Courier" pitchFamily="2" charset="0"/>
              </a:rPr>
              <a:t>if (hauteur &gt; 180):</a:t>
            </a:r>
          </a:p>
          <a:p>
            <a:r>
              <a:rPr lang="fr-FR" sz="2400">
                <a:latin typeface="Courier" pitchFamily="2" charset="0"/>
              </a:rPr>
              <a:t>    print ("c'est trop haut")</a:t>
            </a:r>
          </a:p>
          <a:p>
            <a:r>
              <a:rPr lang="fr-FR" sz="2400">
                <a:latin typeface="Courier" pitchFamily="2" charset="0"/>
              </a:rPr>
              <a:t>    elif (hauteur &lt; 100) :</a:t>
            </a:r>
          </a:p>
          <a:p>
            <a:r>
              <a:rPr lang="fr-FR" sz="2400">
                <a:latin typeface="Courier" pitchFamily="2" charset="0"/>
              </a:rPr>
              <a:t>        print ("c'est trop petit")</a:t>
            </a:r>
          </a:p>
          <a:p>
            <a:r>
              <a:rPr lang="fr-FR" sz="2400">
                <a:latin typeface="Courier" pitchFamily="2" charset="0"/>
              </a:rPr>
              <a:t>        elif(hauteur &lt;90)</a:t>
            </a:r>
          </a:p>
          <a:p>
            <a:r>
              <a:rPr lang="fr-FR" sz="2400">
                <a:latin typeface="Courier" pitchFamily="2" charset="0"/>
              </a:rPr>
              <a:t>        print (ca passe tout juste)</a:t>
            </a:r>
          </a:p>
          <a:p>
            <a:endParaRPr lang="fr-FR" sz="2400">
              <a:latin typeface="Courie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56A65C-B57B-2546-9983-8AB65FAED19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Jeu des 4 erreurs</a:t>
            </a:r>
          </a:p>
        </p:txBody>
      </p:sp>
    </p:spTree>
    <p:extLst>
      <p:ext uri="{BB962C8B-B14F-4D97-AF65-F5344CB8AC3E}">
        <p14:creationId xmlns:p14="http://schemas.microsoft.com/office/powerpoint/2010/main" val="62797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242BF-9B91-5248-A4E2-5D1C0E8D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681809"/>
            <a:ext cx="10073833" cy="3638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C9E90-F480-9D40-A4D5-A2670794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44" y="4320250"/>
            <a:ext cx="8758152" cy="5075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425733-7841-C448-A9BE-FE1481BBE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2" y="867504"/>
            <a:ext cx="4882675" cy="36384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A3A2C65-19D2-4743-8004-1A5E4F1E959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Stackoverflow</a:t>
            </a:r>
          </a:p>
        </p:txBody>
      </p:sp>
    </p:spTree>
    <p:extLst>
      <p:ext uri="{BB962C8B-B14F-4D97-AF65-F5344CB8AC3E}">
        <p14:creationId xmlns:p14="http://schemas.microsoft.com/office/powerpoint/2010/main" val="333803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A18C7-5932-6A4F-9818-AFEFAEBA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086" y="0"/>
            <a:ext cx="522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2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560513"/>
            <a:ext cx="12192000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Combien d'éléments: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len(equipe)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for prenom in equipe 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print(prenom)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print(len(prenom))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for loops</a:t>
            </a:r>
          </a:p>
        </p:txBody>
      </p:sp>
    </p:spTree>
    <p:extLst>
      <p:ext uri="{BB962C8B-B14F-4D97-AF65-F5344CB8AC3E}">
        <p14:creationId xmlns:p14="http://schemas.microsoft.com/office/powerpoint/2010/main" val="1362994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0" y="1768948"/>
            <a:ext cx="609600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Premier element: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print(equipe[?])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u="sng">
                <a:highlight>
                  <a:srgbClr val="FFFF00"/>
                </a:highlight>
                <a:cs typeface="Courier New" panose="02070309020205020404" pitchFamily="49" charset="0"/>
              </a:rPr>
              <a:t>L'indexation de la liste démarre à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31999-27D0-FC49-B576-45116B6E7E91}"/>
              </a:ext>
            </a:extLst>
          </p:cNvPr>
          <p:cNvSpPr/>
          <p:nvPr/>
        </p:nvSpPr>
        <p:spPr>
          <a:xfrm>
            <a:off x="0" y="3266954"/>
            <a:ext cx="6096000" cy="341632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Plusieurs elements avec un </a:t>
            </a:r>
            <a:r>
              <a:rPr lang="fr-FR" sz="2400" i="1">
                <a:cs typeface="Courier New" panose="02070309020205020404" pitchFamily="49" charset="0"/>
              </a:rPr>
              <a:t>range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print(equipe[1:3])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 font les lignes suivantes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print(equipe[:3])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print(equipe[4:])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print(equipe[5])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print(equipe[-1])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print(equipe[-2:])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['Amelie','Jean', 'Bruno', 'John', 'Nathalie']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82F3E-9112-CE40-A0DB-AFAAEF4B0AA5}"/>
              </a:ext>
            </a:extLst>
          </p:cNvPr>
          <p:cNvSpPr txBox="1"/>
          <p:nvPr/>
        </p:nvSpPr>
        <p:spPr>
          <a:xfrm>
            <a:off x="8368496" y="1830503"/>
            <a:ext cx="34724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Différent de R 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E6F8D-B0B7-D84A-A684-03148410C327}"/>
              </a:ext>
            </a:extLst>
          </p:cNvPr>
          <p:cNvCxnSpPr>
            <a:cxnSpLocks/>
            <a:stCxn id="9" idx="1"/>
            <a:endCxn id="2" idx="3"/>
          </p:cNvCxnSpPr>
          <p:nvPr/>
        </p:nvCxnSpPr>
        <p:spPr>
          <a:xfrm flipH="1">
            <a:off x="6096000" y="2369112"/>
            <a:ext cx="2272496" cy="1"/>
          </a:xfrm>
          <a:prstGeom prst="straightConnector1">
            <a:avLst/>
          </a:prstGeom>
          <a:ln w="17780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379B75E-C68B-D045-8D6C-3DFB6293F4D7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4225160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99568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Functions applicable a une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len(equipe)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  <a:endParaRPr lang="fr-FR" sz="2400"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7192A-DCEE-1949-8958-1188D306B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5568"/>
            <a:ext cx="12192000" cy="24563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36EB8E-4CC6-B341-AF1D-7C5EAB678F5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les fonctions</a:t>
            </a:r>
          </a:p>
        </p:txBody>
      </p:sp>
    </p:spTree>
    <p:extLst>
      <p:ext uri="{BB962C8B-B14F-4D97-AF65-F5344CB8AC3E}">
        <p14:creationId xmlns:p14="http://schemas.microsoft.com/office/powerpoint/2010/main" val="2315637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 = ['Achmed', 'Rania', 'Sofiane', 'Asma', 'Chafik']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0" y="1943006"/>
            <a:ext cx="5197033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Tester les fonctions suivantes: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equipe.count()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equipe.reverse()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equipe.index()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BCABE-98D4-A040-BA33-D43F1A39B84E}"/>
              </a:ext>
            </a:extLst>
          </p:cNvPr>
          <p:cNvSpPr/>
          <p:nvPr/>
        </p:nvSpPr>
        <p:spPr>
          <a:xfrm>
            <a:off x="0" y="4160926"/>
            <a:ext cx="5995686" cy="1200329"/>
          </a:xfrm>
          <a:prstGeom prst="rect">
            <a:avLst/>
          </a:prstGeom>
          <a:solidFill>
            <a:srgbClr val="FFC000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Quelle différence entre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equipe.sort()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sorted(equipe)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6899B8-3DB0-9F47-B9FE-8EB49F89C3C1}"/>
              </a:ext>
            </a:extLst>
          </p:cNvPr>
          <p:cNvSpPr/>
          <p:nvPr/>
        </p:nvSpPr>
        <p:spPr>
          <a:xfrm>
            <a:off x="0" y="5647134"/>
            <a:ext cx="7731888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2 façons de vider une liste 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pour que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equipe </a:t>
            </a:r>
            <a:r>
              <a:rPr lang="fr-FR" sz="2400">
                <a:cs typeface="Courier New" panose="02070309020205020404" pitchFamily="49" charset="0"/>
              </a:rPr>
              <a:t>devienne une liste vide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 []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3E8F3B-1363-F042-BD3D-D6F39C0427ED}"/>
              </a:ext>
            </a:extLst>
          </p:cNvPr>
          <p:cNvSpPr/>
          <p:nvPr/>
        </p:nvSpPr>
        <p:spPr>
          <a:xfrm>
            <a:off x="5540415" y="2091154"/>
            <a:ext cx="6531980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highlight>
                  <a:srgbClr val="FFFF00"/>
                </a:highlight>
                <a:cs typeface="Courier New" panose="02070309020205020404" pitchFamily="49" charset="0"/>
              </a:rPr>
              <a:t>Pour voir la doc d'une fonction, ajouter </a:t>
            </a:r>
            <a:r>
              <a:rPr lang="fr-FR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?len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?equipe.count(valeur)</a:t>
            </a: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E32CE-4856-8B45-8F94-BA636BB28B60}"/>
              </a:ext>
            </a:extLst>
          </p:cNvPr>
          <p:cNvSpPr txBox="1"/>
          <p:nvPr/>
        </p:nvSpPr>
        <p:spPr>
          <a:xfrm>
            <a:off x="7997141" y="4546586"/>
            <a:ext cx="347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C00000"/>
                </a:solidFill>
                <a:latin typeface="Chalkduster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Super utile!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DF29904-B3C1-5B41-BE48-980CB5F9B78F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rot="16200000" flipV="1">
            <a:off x="8642324" y="3455565"/>
            <a:ext cx="1255103" cy="926939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DAA080-50AB-0B44-A3BF-0DE60DFCFC91}"/>
              </a:ext>
            </a:extLst>
          </p:cNvPr>
          <p:cNvSpPr/>
          <p:nvPr/>
        </p:nvSpPr>
        <p:spPr>
          <a:xfrm>
            <a:off x="8103915" y="5854931"/>
            <a:ext cx="4088085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cs typeface="Courier New" panose="02070309020205020404" pitchFamily="49" charset="0"/>
              </a:rPr>
              <a:t>Comment tester qu'une liste soit vide?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EE792-9DE7-9844-B22E-CCF15E78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07932">
            <a:off x="8043757" y="5563343"/>
            <a:ext cx="1385046" cy="5831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6FDAA2E-8E9B-D448-91F4-0DD68E37B8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Listes: indexation</a:t>
            </a:r>
          </a:p>
        </p:txBody>
      </p:sp>
    </p:spTree>
    <p:extLst>
      <p:ext uri="{BB962C8B-B14F-4D97-AF65-F5344CB8AC3E}">
        <p14:creationId xmlns:p14="http://schemas.microsoft.com/office/powerpoint/2010/main" val="166116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4387B-6D94-DC43-A8E6-63180008B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les arbres de Paris</a:t>
            </a:r>
          </a:p>
          <a:p>
            <a:r>
              <a:rPr lang="fr-FR">
                <a:hlinkClick r:id="rId2"/>
              </a:rPr>
              <a:t>https://opendata.paris.fr/explore/dataset/les-arbres/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Dans mon terminal  ou via anaconda navigator</a:t>
            </a:r>
          </a:p>
          <a:p>
            <a:r>
              <a:rPr lang="fr-FR">
                <a:latin typeface="Courier" pitchFamily="2" charset="0"/>
              </a:rPr>
              <a:t>Jupyter notebook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3A48D6-9BF8-E840-8778-2B3A638C6B7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Demo python - notebook jupyter</a:t>
            </a:r>
          </a:p>
        </p:txBody>
      </p:sp>
    </p:spTree>
    <p:extLst>
      <p:ext uri="{BB962C8B-B14F-4D97-AF65-F5344CB8AC3E}">
        <p14:creationId xmlns:p14="http://schemas.microsoft.com/office/powerpoint/2010/main" val="150117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66713-5470-6549-B2FC-C1BC03447FAA}"/>
              </a:ext>
            </a:extLst>
          </p:cNvPr>
          <p:cNvSpPr/>
          <p:nvPr/>
        </p:nvSpPr>
        <p:spPr>
          <a:xfrm>
            <a:off x="798653" y="1560513"/>
            <a:ext cx="4051139" cy="15696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6CB74F-5633-CD48-B6BF-AD820DBB71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Autres structures</a:t>
            </a:r>
          </a:p>
        </p:txBody>
      </p:sp>
    </p:spTree>
    <p:extLst>
      <p:ext uri="{BB962C8B-B14F-4D97-AF65-F5344CB8AC3E}">
        <p14:creationId xmlns:p14="http://schemas.microsoft.com/office/powerpoint/2010/main" val="323438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BEC915-8B9E-794C-A21C-226228EEE95A}"/>
              </a:ext>
            </a:extLst>
          </p:cNvPr>
          <p:cNvSpPr/>
          <p:nvPr/>
        </p:nvSpPr>
        <p:spPr>
          <a:xfrm>
            <a:off x="1145894" y="889584"/>
            <a:ext cx="13310886" cy="625199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6291-3633-5846-8695-00CA2909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584"/>
            <a:ext cx="9352344" cy="5968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07F05C-E4CD-1B4A-B9E0-90990BEB88A8}"/>
              </a:ext>
            </a:extLst>
          </p:cNvPr>
          <p:cNvSpPr txBox="1"/>
          <p:nvPr/>
        </p:nvSpPr>
        <p:spPr>
          <a:xfrm>
            <a:off x="5405377" y="1099596"/>
            <a:ext cx="6690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Numbers, strings, tuples, frozensets, booleans, None, are </a:t>
            </a:r>
            <a:r>
              <a:rPr lang="en-US" sz="2400" u="sng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Lists, dictionaries, sets, bytearrays, are </a:t>
            </a:r>
            <a:r>
              <a:rPr lang="en-US" sz="2400" u="sng"/>
              <a:t>mutable</a:t>
            </a:r>
            <a:endParaRPr lang="fr-FR" sz="2400" u="sn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B7C73-936B-194C-8A5D-71FE48D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905" y="2874410"/>
            <a:ext cx="3314064" cy="403061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C58F1B-F475-714A-9B49-F404575A27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Immutable vs mutable types</a:t>
            </a:r>
          </a:p>
        </p:txBody>
      </p:sp>
    </p:spTree>
    <p:extLst>
      <p:ext uri="{BB962C8B-B14F-4D97-AF65-F5344CB8AC3E}">
        <p14:creationId xmlns:p14="http://schemas.microsoft.com/office/powerpoint/2010/main" val="11489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80D8FB-8B45-9540-AAC6-4B974DF7B026}"/>
              </a:ext>
            </a:extLst>
          </p:cNvPr>
          <p:cNvSpPr/>
          <p:nvPr/>
        </p:nvSpPr>
        <p:spPr>
          <a:xfrm>
            <a:off x="0" y="1079108"/>
            <a:ext cx="12192000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Une liste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Transformer les éléments de la liste et les mettre dans une autre liste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 la longueur des mots, supprimer la ponctuation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Mettre tous les mots en minuscule, capitaliser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Compter, mesurer,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1226916" y="3392488"/>
            <a:ext cx="9468091" cy="230832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['a','b','c','d', …]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 = []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elt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 = </a:t>
            </a:r>
            <a:r>
              <a:rPr lang="fr-FR" sz="24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fonction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(elt)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new_list.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(resultat)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print(new_list)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Pattern transformer une liste</a:t>
            </a:r>
          </a:p>
        </p:txBody>
      </p:sp>
    </p:spTree>
    <p:extLst>
      <p:ext uri="{BB962C8B-B14F-4D97-AF65-F5344CB8AC3E}">
        <p14:creationId xmlns:p14="http://schemas.microsoft.com/office/powerpoint/2010/main" val="103876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590308" y="1453496"/>
            <a:ext cx="11181143" cy="1938992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['a','b','c','d']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'a' </a:t>
            </a:r>
            <a:r>
              <a:rPr lang="fr-FR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my_list:</a:t>
            </a:r>
          </a:p>
          <a:p>
            <a:pPr lvl="2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print('a is in the list')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F5F83D-63E7-414D-B5FF-FF148BDA87C1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Elément dans une liste?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15EDA3-EAFE-6046-A73E-0FA41A8381CF}"/>
              </a:ext>
            </a:extLst>
          </p:cNvPr>
          <p:cNvSpPr/>
          <p:nvPr/>
        </p:nvSpPr>
        <p:spPr>
          <a:xfrm>
            <a:off x="590308" y="4022615"/>
            <a:ext cx="11181143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 = [True, False, True]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any(my_list): print('au moins un True')</a:t>
            </a:r>
          </a:p>
          <a:p>
            <a:pPr lvl="1"/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all(my_list): print('Tous les elements sont True')</a:t>
            </a:r>
          </a:p>
        </p:txBody>
      </p:sp>
    </p:spTree>
    <p:extLst>
      <p:ext uri="{BB962C8B-B14F-4D97-AF65-F5344CB8AC3E}">
        <p14:creationId xmlns:p14="http://schemas.microsoft.com/office/powerpoint/2010/main" val="74391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92765" y="1469985"/>
            <a:ext cx="11966713" cy="378565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['tomate','salsifi', 'courgette', 'concombre', 'haricot vert', 'brocoli', 'oignon', 'petit pois']</a:t>
            </a:r>
            <a:endParaRPr lang="fr-FR" sz="2400">
              <a:cs typeface="Courier New" panose="020703090202050204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 partir de la liste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</a:t>
            </a:r>
            <a:r>
              <a:rPr lang="fr-FR" sz="2400">
                <a:cs typeface="Courier New" panose="02070309020205020404" pitchFamily="49" charset="0"/>
              </a:rPr>
              <a:t>, construire les listes suivantes: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Ne contient pas les légumes commencant par 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2400">
                <a:cs typeface="Courier New" panose="02070309020205020404" pitchFamily="49" charset="0"/>
              </a:rPr>
              <a:t>'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noms des légumes sont capitalisés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 nombre de voyelles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les 2 derniers elements de la liste originale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une liste de booleen avec la condition "un seul mot"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cs typeface="Courier New" panose="02070309020205020404" pitchFamily="49" charset="0"/>
            </a:endParaRPr>
          </a:p>
          <a:p>
            <a:pPr marL="1371600" lvl="2" indent="-457200">
              <a:buFont typeface="+mj-lt"/>
              <a:buAutoNum type="arabicPeriod"/>
            </a:pPr>
            <a:endParaRPr lang="fr-FR" sz="2400"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E0459B-17D7-394C-816C-0DA0512C309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2624551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289367" y="1469985"/>
            <a:ext cx="11574683" cy="2739211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listes: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legumes = ['tomate', 'poivron']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fruits = ['orange', 'pommme', 'banane']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salade = legumes + fruits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un element a une string avec </a:t>
            </a:r>
            <a:r>
              <a:rPr lang="fr-FR" sz="2400" b="1">
                <a:latin typeface="Courier" pitchFamily="2" charset="0"/>
                <a:cs typeface="Courier New" panose="02070309020205020404" pitchFamily="49" charset="0"/>
              </a:rPr>
              <a:t>append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plusieurs listes pour former une nouvelle liste avec </a:t>
            </a:r>
            <a:r>
              <a:rPr lang="fr-FR" sz="2800" b="1">
                <a:latin typeface="Courier" pitchFamily="2" charset="0"/>
                <a:cs typeface="Courier New" panose="02070309020205020404" pitchFamily="49" charset="0"/>
              </a:rPr>
              <a:t>+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656AD3-FD96-3B4F-AD7A-F4E1C7620CC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</p:spTree>
    <p:extLst>
      <p:ext uri="{BB962C8B-B14F-4D97-AF65-F5344CB8AC3E}">
        <p14:creationId xmlns:p14="http://schemas.microsoft.com/office/powerpoint/2010/main" val="15385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14CE5-7EEC-D549-B33D-75B2CC9F5C66}"/>
              </a:ext>
            </a:extLst>
          </p:cNvPr>
          <p:cNvSpPr/>
          <p:nvPr/>
        </p:nvSpPr>
        <p:spPr>
          <a:xfrm>
            <a:off x="441765" y="3358160"/>
            <a:ext cx="11574683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'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&lt;separator&gt;'.</a:t>
            </a:r>
            <a:r>
              <a:rPr lang="fr-FR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(list) </a:t>
            </a:r>
            <a:r>
              <a:rPr lang="fr-FR" sz="2400">
                <a:cs typeface="Courier New" panose="02070309020205020404" pitchFamily="49" charset="0"/>
              </a:rPr>
              <a:t>ou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separator</a:t>
            </a:r>
            <a:r>
              <a:rPr lang="fr-FR" sz="2400">
                <a:cs typeface="Courier New" panose="02070309020205020404" pitchFamily="49" charset="0"/>
              </a:rPr>
              <a:t> = ','   '.'   ', '    '-', ….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04A09-4351-F948-AED9-394CCA5DC4A5}"/>
              </a:ext>
            </a:extLst>
          </p:cNvPr>
          <p:cNvSpPr/>
          <p:nvPr/>
        </p:nvSpPr>
        <p:spPr>
          <a:xfrm>
            <a:off x="441765" y="919916"/>
            <a:ext cx="7162799" cy="1938992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Ajouter 2 strings: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premier = 'il fait beau'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second = 'et chaud'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second)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print(premier + ' ' + second)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DFD38-3719-A147-803D-006378145C3B}"/>
              </a:ext>
            </a:extLst>
          </p:cNvPr>
          <p:cNvSpPr/>
          <p:nvPr/>
        </p:nvSpPr>
        <p:spPr>
          <a:xfrm>
            <a:off x="441765" y="5867275"/>
            <a:ext cx="11574683" cy="461665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FR" sz="24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("J'aime les {}".format(', '.join(legumes)))</a:t>
            </a:r>
            <a:endParaRPr lang="fr-FR" sz="24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68144-F3CE-D646-A4F5-0978E8F125E2}"/>
              </a:ext>
            </a:extLst>
          </p:cNvPr>
          <p:cNvSpPr txBox="1"/>
          <p:nvPr/>
        </p:nvSpPr>
        <p:spPr>
          <a:xfrm>
            <a:off x="7790723" y="1427747"/>
            <a:ext cx="40395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C00000"/>
                </a:solidFill>
                <a:latin typeface="Chalkduster" panose="03050602040202020205" pitchFamily="66" charset="77"/>
                <a:cs typeface="Courier New" panose="02070309020205020404" pitchFamily="49" charset="0"/>
              </a:rPr>
              <a:t>Probleme au niveau de la jonction des 2 strings! </a:t>
            </a:r>
          </a:p>
          <a:p>
            <a:r>
              <a:rPr lang="fr-FR" sz="2400">
                <a:cs typeface="Courier New" panose="02070309020205020404" pitchFamily="49" charset="0"/>
              </a:rPr>
              <a:t>Il fait </a:t>
            </a:r>
            <a:r>
              <a:rPr lang="fr-FR" sz="2400" b="1">
                <a:cs typeface="Courier New" panose="02070309020205020404" pitchFamily="49" charset="0"/>
              </a:rPr>
              <a:t>beauet</a:t>
            </a:r>
            <a:r>
              <a:rPr lang="fr-FR" sz="2400">
                <a:cs typeface="Courier New" panose="02070309020205020404" pitchFamily="49" charset="0"/>
              </a:rPr>
              <a:t> chaud</a:t>
            </a:r>
          </a:p>
          <a:p>
            <a:endParaRPr lang="fr-FR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7FFF-A43F-6848-9D12-486317DBE1E3}"/>
              </a:ext>
            </a:extLst>
          </p:cNvPr>
          <p:cNvSpPr/>
          <p:nvPr/>
        </p:nvSpPr>
        <p:spPr>
          <a:xfrm>
            <a:off x="441765" y="4249562"/>
            <a:ext cx="11574683" cy="830997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legumes = ['tomates','salsifis', 'courgettes', 'concombres', 'haricots vert', 'brocolis', 'oignons']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7CEB1DB-E134-B141-8C82-B4C5148D7559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6229105" y="2074078"/>
            <a:ext cx="1561619" cy="117124"/>
          </a:xfrm>
          <a:prstGeom prst="curvedConnector3">
            <a:avLst/>
          </a:prstGeom>
          <a:ln w="152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92697D9-EB19-9440-9A58-C1B07C5F3F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Concaténation de listes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01756C-D497-2F45-A7BC-D4351D848364}"/>
              </a:ext>
            </a:extLst>
          </p:cNvPr>
          <p:cNvSpPr/>
          <p:nvPr/>
        </p:nvSpPr>
        <p:spPr>
          <a:xfrm>
            <a:off x="351099" y="5199420"/>
            <a:ext cx="11840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Comment faire pour afficher: </a:t>
            </a:r>
            <a:r>
              <a:rPr lang="fr-FR" sz="2400" i="1">
                <a:cs typeface="Courier New" panose="02070309020205020404" pitchFamily="49" charset="0"/>
              </a:rPr>
              <a:t>J'aime les tomates, salsifis, courgettes, ..., brocolis, petits pois </a:t>
            </a:r>
          </a:p>
        </p:txBody>
      </p:sp>
    </p:spTree>
    <p:extLst>
      <p:ext uri="{BB962C8B-B14F-4D97-AF65-F5344CB8AC3E}">
        <p14:creationId xmlns:p14="http://schemas.microsoft.com/office/powerpoint/2010/main" val="2458418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12217-9A8F-164C-B442-71DB85A2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ln w="25400">
            <a:solidFill>
              <a:srgbClr val="7030A0"/>
            </a:solidFill>
          </a:ln>
        </p:spPr>
        <p:txBody>
          <a:bodyPr>
            <a:normAutofit lnSpcReduction="10000"/>
          </a:bodyPr>
          <a:lstStyle/>
          <a:p>
            <a:r>
              <a:rPr lang="fr-FR" sz="2600">
                <a:latin typeface="Courier New" panose="02070309020205020404" pitchFamily="49" charset="0"/>
                <a:cs typeface="Courier New" panose="02070309020205020404" pitchFamily="49" charset="0"/>
              </a:rPr>
              <a:t>texte = "</a:t>
            </a:r>
            <a:r>
              <a:rPr lang="en-US" sz="2600" i="1">
                <a:latin typeface="Courier New" panose="02070309020205020404" pitchFamily="49" charset="0"/>
                <a:cs typeface="Courier New" panose="02070309020205020404" pitchFamily="49" charset="0"/>
              </a:rPr>
              <a:t>Mesdames, messieurs. Voie C. Attention au passage d'un train, éloignez vous de la bordure du quai s'il vous plaît.</a:t>
            </a:r>
            <a:r>
              <a:rPr lang="fr-FR" sz="2600" i="1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2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/>
              <a:t>Combien de mots ?</a:t>
            </a:r>
          </a:p>
          <a:p>
            <a:pPr lvl="1"/>
            <a:r>
              <a:rPr lang="fr-FR"/>
              <a:t>Utiliser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texte.split(' ')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DA6387-73EC-5B48-8FB7-432284B36259}"/>
              </a:ext>
            </a:extLst>
          </p:cNvPr>
          <p:cNvSpPr/>
          <p:nvPr/>
        </p:nvSpPr>
        <p:spPr>
          <a:xfrm>
            <a:off x="838200" y="4672213"/>
            <a:ext cx="7299767" cy="15696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fr-FR" sz="2400"/>
              <a:t>Mais comment enlever la ponctuation ?</a:t>
            </a:r>
          </a:p>
          <a:p>
            <a:pPr lvl="1"/>
            <a:r>
              <a:rPr lang="fr-FR" sz="2400"/>
              <a:t>Utiliser le module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string</a:t>
            </a:r>
            <a:r>
              <a:rPr lang="fr-FR" sz="2400"/>
              <a:t> et la fonction punctuation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import string</a:t>
            </a:r>
          </a:p>
          <a:p>
            <a:pPr lvl="2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string.punctuation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C720A-9882-6D4E-A8F3-97FA18F6AB2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Tokenizer avec split</a:t>
            </a:r>
          </a:p>
        </p:txBody>
      </p:sp>
    </p:spTree>
    <p:extLst>
      <p:ext uri="{BB962C8B-B14F-4D97-AF65-F5344CB8AC3E}">
        <p14:creationId xmlns:p14="http://schemas.microsoft.com/office/powerpoint/2010/main" val="148870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32191-F5BF-9345-B128-2E9B5D153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>
                <a:hlinkClick r:id="rId2"/>
              </a:rPr>
              <a:t>www.python-course.eu</a:t>
            </a:r>
            <a:endParaRPr lang="fr-FR"/>
          </a:p>
          <a:p>
            <a:r>
              <a:rPr lang="fr-FR">
                <a:hlinkClick r:id="rId3"/>
              </a:rPr>
              <a:t>Openclassrooms: apprenez a programmer en python</a:t>
            </a:r>
            <a:endParaRPr lang="fr-FR"/>
          </a:p>
          <a:p>
            <a:r>
              <a:rPr lang="fr-FR"/>
              <a:t>Python the hard way</a:t>
            </a:r>
          </a:p>
          <a:p>
            <a:r>
              <a:rPr lang="fr-FR"/>
              <a:t>Datacamp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5041B-0D71-104D-827C-53CBD23B82A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Tokenizer avec split</a:t>
            </a:r>
          </a:p>
        </p:txBody>
      </p:sp>
    </p:spTree>
    <p:extLst>
      <p:ext uri="{BB962C8B-B14F-4D97-AF65-F5344CB8AC3E}">
        <p14:creationId xmlns:p14="http://schemas.microsoft.com/office/powerpoint/2010/main" val="146560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75D85D-DCF1-2E41-AD04-50E0186D9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96755"/>
            <a:ext cx="5181600" cy="1010341"/>
          </a:xfrm>
        </p:spPr>
        <p:txBody>
          <a:bodyPr/>
          <a:lstStyle/>
          <a:p>
            <a:r>
              <a:rPr lang="fr-FR"/>
              <a:t>A eviter</a:t>
            </a:r>
          </a:p>
          <a:p>
            <a:endParaRPr lang="fr-FR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9F2342-2911-CE4B-9CD4-110977097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4826" y="1096755"/>
            <a:ext cx="5181600" cy="4351338"/>
          </a:xfrm>
        </p:spPr>
        <p:txBody>
          <a:bodyPr/>
          <a:lstStyle/>
          <a:p>
            <a:r>
              <a:rPr lang="fr-FR"/>
              <a:t>Bon outils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48F121-68CF-4945-BE58-E63A1910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50" y="2586038"/>
            <a:ext cx="3086100" cy="1612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FAEA9B-D9EA-AA4B-8B46-9ADFBA77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80318"/>
            <a:ext cx="5194852" cy="1137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D795D4-7136-3244-98E9-E562D674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077115"/>
            <a:ext cx="4850902" cy="14843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8D6C14-C3EF-C042-A145-9CCD093E2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6" y="4458468"/>
            <a:ext cx="3917156" cy="2238375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19265BE-649E-CB4A-9BDF-AAEF077D2900}"/>
              </a:ext>
            </a:extLst>
          </p:cNvPr>
          <p:cNvSpPr txBox="1">
            <a:spLocks/>
          </p:cNvSpPr>
          <p:nvPr/>
        </p:nvSpPr>
        <p:spPr>
          <a:xfrm>
            <a:off x="6871252" y="4331394"/>
            <a:ext cx="5181600" cy="1010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Pas stable au niveau des séparateurs et des ""</a:t>
            </a:r>
          </a:p>
          <a:p>
            <a:endParaRPr lang="fr-F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D4D973-BF29-8F4B-94C4-842699EE85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Lire des fichiers csv</a:t>
            </a:r>
          </a:p>
        </p:txBody>
      </p:sp>
    </p:spTree>
    <p:extLst>
      <p:ext uri="{BB962C8B-B14F-4D97-AF65-F5344CB8AC3E}">
        <p14:creationId xmlns:p14="http://schemas.microsoft.com/office/powerpoint/2010/main" val="4007898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D7A075-CEE5-AF4F-99D4-D07855EC9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07FB7-C1E0-4A43-836B-0F83017E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664941"/>
            <a:ext cx="9801626" cy="55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8"/>
            <a:ext cx="5872223" cy="2589764"/>
          </a:xfrm>
        </p:spPr>
        <p:txBody>
          <a:bodyPr>
            <a:normAutofit/>
          </a:bodyPr>
          <a:lstStyle/>
          <a:p>
            <a:r>
              <a:rPr lang="fr-FR"/>
              <a:t>Déclarer une variable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 = "Hello"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auteur = "Jacques Dutronc"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x = 12.12344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faux = False; </a:t>
            </a:r>
            <a:b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vrai = True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5F7219-48B6-064F-89D1-7448A97754CC}"/>
              </a:ext>
            </a:extLst>
          </p:cNvPr>
          <p:cNvSpPr/>
          <p:nvPr/>
        </p:nvSpPr>
        <p:spPr>
          <a:xfrm>
            <a:off x="6022694" y="169068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/>
              <a:t>Type de la variable</a:t>
            </a:r>
          </a:p>
          <a:p>
            <a:pPr lvl="1"/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type(a)</a:t>
            </a:r>
          </a:p>
          <a:p>
            <a:pPr lvl="1"/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String: "Bonjour", "</a:t>
            </a:r>
            <a:r>
              <a:rPr lang="ar-AE" sz="2400"/>
              <a:t>تشرق الشمس</a:t>
            </a:r>
            <a:r>
              <a:rPr lang="fr-FR" sz="2400"/>
              <a:t>", "</a:t>
            </a:r>
            <a:r>
              <a:rPr lang="az-Cyrl-AZ" sz="2400"/>
              <a:t>приятно</a:t>
            </a:r>
            <a:r>
              <a:rPr lang="fr-FR" sz="2400"/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Float: 1.2, 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Int: 1,2,3,4, -1,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Boolean: True, False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265A090-322F-B94E-846B-21C2E4BF6A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9390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E3314-580A-934E-8366-24DB139FC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470" y="1690687"/>
            <a:ext cx="5872223" cy="4153521"/>
          </a:xfrm>
        </p:spPr>
        <p:txBody>
          <a:bodyPr>
            <a:normAutofit/>
          </a:bodyPr>
          <a:lstStyle/>
          <a:p>
            <a:r>
              <a:rPr lang="fr-FR">
                <a:cs typeface="Courier New" panose="02070309020205020404" pitchFamily="49" charset="0"/>
              </a:rPr>
              <a:t>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 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nom_auteur_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NomAuteur   = "V. Hugo"</a:t>
            </a:r>
          </a:p>
          <a:p>
            <a:pPr lvl="1"/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>
                <a:highlight>
                  <a:srgbClr val="FFFF00"/>
                </a:highlight>
                <a:cs typeface="Courier New" panose="02070309020205020404" pitchFamily="49" charset="0"/>
              </a:rPr>
              <a:t>Explicite, compréhensible</a:t>
            </a:r>
          </a:p>
          <a:p>
            <a:r>
              <a:rPr lang="fr-FR">
                <a:cs typeface="Courier New" panose="02070309020205020404" pitchFamily="49" charset="0"/>
              </a:rPr>
              <a:t>En minuscule ou camel case</a:t>
            </a:r>
          </a:p>
          <a:p>
            <a:r>
              <a:rPr lang="fr-FR">
                <a:cs typeface="Courier New" panose="02070309020205020404" pitchFamily="49" charset="0"/>
              </a:rPr>
              <a:t>Pas d'accents, ni de caractères spéciaux</a:t>
            </a: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fr-FR"/>
          </a:p>
          <a:p>
            <a:endParaRPr lang="fr-FR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9CDC1A1-C722-A94C-A533-3375BDB9C052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72223" cy="258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cs typeface="Courier New" panose="02070309020205020404" pitchFamily="49" charset="0"/>
              </a:rPr>
              <a:t>Pas bien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na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1nom_auteur = 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atr = "V. Hugo"</a:t>
            </a:r>
          </a:p>
          <a:p>
            <a:pPr lvl="1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a:01 = "V. Hugo"</a:t>
            </a:r>
          </a:p>
          <a:p>
            <a:pPr lvl="1"/>
            <a:endParaRPr lang="fr-FR"/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43475B-7385-E541-99A9-AC676BBE430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Nom des Variables</a:t>
            </a:r>
          </a:p>
        </p:txBody>
      </p:sp>
    </p:spTree>
    <p:extLst>
      <p:ext uri="{BB962C8B-B14F-4D97-AF65-F5344CB8AC3E}">
        <p14:creationId xmlns:p14="http://schemas.microsoft.com/office/powerpoint/2010/main" val="36061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4537276" y="2646919"/>
            <a:ext cx="7654724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prof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(prof))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192911" y="4556196"/>
            <a:ext cx="11806178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temp =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nom = "Alexis"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print("Bonjour {}, il fait {} degrés".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(nom, temp))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9742B6-F85A-D647-90AA-FFCE1A61C08C}"/>
              </a:ext>
            </a:extLst>
          </p:cNvPr>
          <p:cNvSpPr/>
          <p:nvPr/>
        </p:nvSpPr>
        <p:spPr>
          <a:xfrm>
            <a:off x="192911" y="3016251"/>
            <a:ext cx="3163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Interpolation de strings 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C5C6C77-582F-5F40-A200-FE6C9A83DC2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56213" y="3016251"/>
            <a:ext cx="1181063" cy="230833"/>
          </a:xfrm>
          <a:prstGeom prst="curvedConnector3">
            <a:avLst>
              <a:gd name="adj1" fmla="val 50000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7BC7DEE-6B11-C940-9BFC-FED0E05010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584" y="3474019"/>
            <a:ext cx="2077492" cy="1656521"/>
          </a:xfrm>
          <a:prstGeom prst="curvedConnector3">
            <a:avLst>
              <a:gd name="adj1" fmla="val 24484"/>
            </a:avLst>
          </a:prstGeom>
          <a:ln w="177800" cap="flat">
            <a:solidFill>
              <a:srgbClr val="C00000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37B0AD3-9B28-1B49-97BE-9B40560D9E9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Printing</a:t>
            </a:r>
          </a:p>
        </p:txBody>
      </p:sp>
    </p:spTree>
    <p:extLst>
      <p:ext uri="{BB962C8B-B14F-4D97-AF65-F5344CB8AC3E}">
        <p14:creationId xmlns:p14="http://schemas.microsoft.com/office/powerpoint/2010/main" val="363557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B6091A-AAB9-8B48-9E51-2BFA240B87B3}"/>
              </a:ext>
            </a:extLst>
          </p:cNvPr>
          <p:cNvSpPr txBox="1"/>
          <p:nvPr/>
        </p:nvSpPr>
        <p:spPr>
          <a:xfrm>
            <a:off x="838200" y="1476306"/>
            <a:ext cx="6694025" cy="46166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74F993-63D8-6B48-A1C6-FDFC1AB4B171}"/>
              </a:ext>
            </a:extLst>
          </p:cNvPr>
          <p:cNvSpPr/>
          <p:nvPr/>
        </p:nvSpPr>
        <p:spPr>
          <a:xfrm>
            <a:off x="838200" y="2659855"/>
            <a:ext cx="10866782" cy="461665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Passer un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nom</a:t>
            </a:r>
            <a:r>
              <a:rPr lang="fr-FR" sz="2400">
                <a:cs typeface="Courier New" panose="02070309020205020404" pitchFamily="49" charset="0"/>
              </a:rPr>
              <a:t> en tant que variable pour afficher </a:t>
            </a:r>
            <a:r>
              <a:rPr lang="fr-FR" sz="2400">
                <a:latin typeface="Courier" pitchFamily="2" charset="0"/>
                <a:cs typeface="Courier New" panose="02070309020205020404" pitchFamily="49" charset="0"/>
              </a:rPr>
              <a:t>bonjour + le nom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7A217-4247-D64F-9CD3-78D07D3B223B}"/>
              </a:ext>
            </a:extLst>
          </p:cNvPr>
          <p:cNvSpPr/>
          <p:nvPr/>
        </p:nvSpPr>
        <p:spPr>
          <a:xfrm>
            <a:off x="848164" y="3746130"/>
            <a:ext cx="8799419" cy="830997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Afficher un texte avec 2 variables de types différents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cs typeface="Courier New" panose="02070309020205020404" pitchFamily="49" charset="0"/>
              </a:rPr>
              <a:t>Par ex: </a:t>
            </a:r>
            <a:r>
              <a:rPr lang="fr-FR" sz="2400" i="1">
                <a:cs typeface="Courier New" panose="02070309020205020404" pitchFamily="49" charset="0"/>
              </a:rPr>
              <a:t>Ce matin, je me suis réveillé à {}h et j'ai bu un {}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EFFBED-A8A3-7A45-8671-8067B4DE07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427748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DC09D5-D639-0441-A12B-3B7E509D24EB}"/>
              </a:ext>
            </a:extLst>
          </p:cNvPr>
          <p:cNvSpPr/>
          <p:nvPr/>
        </p:nvSpPr>
        <p:spPr>
          <a:xfrm>
            <a:off x="385822" y="1544256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E9484-E7C4-D34A-B1A5-3D5A1C17F9AE}"/>
              </a:ext>
            </a:extLst>
          </p:cNvPr>
          <p:cNvSpPr/>
          <p:nvPr/>
        </p:nvSpPr>
        <p:spPr>
          <a:xfrm>
            <a:off x="385822" y="3097193"/>
            <a:ext cx="5852932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age_nicolas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2C9892-C23B-7A4E-8FEA-B5E5C4E9E2B5}"/>
              </a:ext>
            </a:extLst>
          </p:cNvPr>
          <p:cNvSpPr/>
          <p:nvPr/>
        </p:nvSpPr>
        <p:spPr>
          <a:xfrm>
            <a:off x="385822" y="4650130"/>
            <a:ext cx="6263456" cy="120032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 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age_nicolas = "38"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age_alexis == int(age_nicolas)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035D-6B3C-C640-8BF0-B564C3D18DA3}"/>
              </a:ext>
            </a:extLst>
          </p:cNvPr>
          <p:cNvSpPr txBox="1"/>
          <p:nvPr/>
        </p:nvSpPr>
        <p:spPr>
          <a:xfrm>
            <a:off x="6832562" y="1775088"/>
            <a:ext cx="4799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rgbClr val="0070C0"/>
                </a:solidFill>
              </a:rPr>
              <a:t>Qu'est ce que vous obtenez </a:t>
            </a:r>
            <a:br>
              <a:rPr lang="fr-FR" sz="3200">
                <a:solidFill>
                  <a:srgbClr val="0070C0"/>
                </a:solidFill>
              </a:rPr>
            </a:br>
            <a:r>
              <a:rPr lang="fr-FR" sz="3200">
                <a:solidFill>
                  <a:srgbClr val="0070C0"/>
                </a:solidFill>
              </a:rPr>
              <a:t>pour chaque cas 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06BCB1-03D6-F44B-A4CE-9B0781A1ED0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Boolean</a:t>
            </a:r>
          </a:p>
        </p:txBody>
      </p:sp>
    </p:spTree>
    <p:extLst>
      <p:ext uri="{BB962C8B-B14F-4D97-AF65-F5344CB8AC3E}">
        <p14:creationId xmlns:p14="http://schemas.microsoft.com/office/powerpoint/2010/main" val="173867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11402</TotalTime>
  <Words>1299</Words>
  <Application>Microsoft Macintosh PowerPoint</Application>
  <PresentationFormat>Widescreen</PresentationFormat>
  <Paragraphs>217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Chalkduster</vt:lpstr>
      <vt:lpstr>Courier</vt:lpstr>
      <vt:lpstr>Courier New</vt:lpstr>
      <vt:lpstr>Office Theme</vt:lpstr>
      <vt:lpstr>Python - UPEM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- UPEM</dc:title>
  <dc:creator>Alex Perrier</dc:creator>
  <cp:lastModifiedBy>Alex Perrier</cp:lastModifiedBy>
  <cp:revision>352</cp:revision>
  <cp:lastPrinted>2018-09-12T07:22:08Z</cp:lastPrinted>
  <dcterms:created xsi:type="dcterms:W3CDTF">2018-09-01T11:13:13Z</dcterms:created>
  <dcterms:modified xsi:type="dcterms:W3CDTF">2019-09-17T14:24:35Z</dcterms:modified>
</cp:coreProperties>
</file>